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  <p:sldId id="256" r:id="rId3"/>
    <p:sldId id="258" r:id="rId4"/>
    <p:sldId id="259" r:id="rId5"/>
    <p:sldId id="270" r:id="rId6"/>
    <p:sldId id="271" r:id="rId7"/>
    <p:sldId id="273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70A99E5-67C3-2249-B2DB-FF9A2AF80D3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1F7F715-B571-4646-96CA-DC1DAEDBC1D9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Indigenous Peoples Dialogue on Climate Change for COP </a:t>
            </a:r>
            <a:r>
              <a:rPr lang="en-US" sz="3200" b="1" dirty="0" smtClean="0"/>
              <a:t>21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53212"/>
            <a:ext cx="8229600" cy="13729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9600" b="1" dirty="0" smtClean="0"/>
              <a:t>By: Edward Porokwa- Pastoralists Indigenous NGOs Forum- PINGOs Forum</a:t>
            </a: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41697"/>
            <a:ext cx="8229600" cy="1372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69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massages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S</a:t>
            </a:r>
            <a:r>
              <a:rPr lang="en-US" dirty="0" smtClean="0"/>
              <a:t>upport inclusion of indigenous traditional knowledge and role of indigenous peoples in adaptation and mitigation in the Paris agreements and other future actions.</a:t>
            </a:r>
          </a:p>
          <a:p>
            <a:pPr lvl="0" algn="just"/>
            <a:r>
              <a:rPr lang="en-US" dirty="0" smtClean="0"/>
              <a:t>Recognize and support of indigenous peoples' community- based monitoring and information systems (CBMIS) </a:t>
            </a:r>
          </a:p>
          <a:p>
            <a:pPr lvl="0" algn="just"/>
            <a:r>
              <a:rPr lang="en-US" dirty="0" smtClean="0"/>
              <a:t>IP argued the Republic of Tanzania to accept and respect indigenous peoples' rights to full and effective participation in all climate change actions and UNFCCC institutions.  </a:t>
            </a:r>
          </a:p>
        </p:txBody>
      </p:sp>
    </p:spTree>
    <p:extLst>
      <p:ext uri="{BB962C8B-B14F-4D97-AF65-F5344CB8AC3E}">
        <p14:creationId xmlns:p14="http://schemas.microsoft.com/office/powerpoint/2010/main" val="332601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massages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D</a:t>
            </a:r>
            <a:r>
              <a:rPr lang="en-US" dirty="0" smtClean="0"/>
              <a:t>omesticate human rights instruments that support the human rights of Indigenous peoples including the UNDRIP and other relevant UN and Regional instruments.</a:t>
            </a:r>
          </a:p>
          <a:p>
            <a:pPr lvl="0" algn="just"/>
            <a:r>
              <a:rPr lang="en-US" dirty="0" smtClean="0"/>
              <a:t>Tanzania to make necessary incorporation of the rights of indigenous peoples in its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4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massages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5589" cy="4750617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S</a:t>
            </a:r>
            <a:r>
              <a:rPr lang="en-US" dirty="0" smtClean="0"/>
              <a:t>upport indigenous peoples in adaptation and addressing visible impacts of climate change including emerging of invasive species, increasing and emerging of new animals diseases, conflicts with other land users</a:t>
            </a:r>
          </a:p>
          <a:p>
            <a:pPr lvl="0" algn="just"/>
            <a:r>
              <a:rPr lang="en-US" dirty="0" smtClean="0"/>
              <a:t>Facilitate community forest management by indigenous peoples and  ensure co existence of indigenous peoples with their natural resources including the wildlife.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3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massages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Provide a framework for early warning and contingency plans that incorporate both conventional knowledge systems and indigenous knowledge</a:t>
            </a:r>
          </a:p>
        </p:txBody>
      </p:sp>
    </p:spTree>
    <p:extLst>
      <p:ext uri="{BB962C8B-B14F-4D97-AF65-F5344CB8AC3E}">
        <p14:creationId xmlns:p14="http://schemas.microsoft.com/office/powerpoint/2010/main" val="1322540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massages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E</a:t>
            </a:r>
            <a:r>
              <a:rPr lang="en-US" dirty="0" smtClean="0"/>
              <a:t>nsure and support traditional an communal land ownership and mobility</a:t>
            </a:r>
          </a:p>
          <a:p>
            <a:pPr lvl="0" algn="just"/>
            <a:r>
              <a:rPr lang="en-US" dirty="0"/>
              <a:t>E</a:t>
            </a:r>
            <a:r>
              <a:rPr lang="en-US" dirty="0" smtClean="0"/>
              <a:t>nsure that indigenous peoples, particularly pastoralists and hunter gatherers take part in management of their natural resources through appropriate land use mechanisms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3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83" y="1"/>
            <a:ext cx="8831343" cy="885213"/>
          </a:xfrm>
        </p:spPr>
        <p:txBody>
          <a:bodyPr/>
          <a:lstStyle/>
          <a:p>
            <a:r>
              <a:rPr lang="en-US" dirty="0" smtClean="0"/>
              <a:t>Dialogue on Indigenous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83" y="1327821"/>
            <a:ext cx="9009317" cy="533052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1" dirty="0" smtClean="0"/>
              <a:t>Supported by UNDP on October 1-2, 2015 at Arusha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/>
              <a:t>Attended by more than 40 indigenous peoples representatives from all areas of indigenous peoples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/>
              <a:t>Attended by high level government representatives including negotiators from the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b="1" dirty="0" smtClean="0"/>
              <a:t>Vice president office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b="1" dirty="0" smtClean="0"/>
              <a:t>Ministry of Finance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b="1" dirty="0" smtClean="0"/>
              <a:t>Prime minister office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b="1" dirty="0" smtClean="0"/>
              <a:t>Local Government District Authority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b="1" dirty="0" smtClean="0"/>
              <a:t>Ministry of Natural resource and Tourism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b="1" dirty="0" smtClean="0"/>
              <a:t>Different development partners</a:t>
            </a:r>
          </a:p>
          <a:p>
            <a:pPr marL="1371600" lvl="2" indent="-457200" algn="l">
              <a:buFont typeface="Arial"/>
              <a:buChar char="•"/>
            </a:pPr>
            <a:endParaRPr lang="en-US" b="1" dirty="0" smtClean="0"/>
          </a:p>
          <a:p>
            <a:pPr marL="1371600" lvl="2" indent="-457200" algn="l">
              <a:buFont typeface="Arial"/>
              <a:buChar char="•"/>
            </a:pPr>
            <a:endParaRPr lang="en-US" b="1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1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Unique about 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3" y="1600200"/>
            <a:ext cx="8850584" cy="50196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the first one that brought together the high level government into a dialogue with Indigenous people</a:t>
            </a:r>
          </a:p>
          <a:p>
            <a:r>
              <a:rPr lang="en-US" dirty="0" smtClean="0"/>
              <a:t>Well attended by relevant stakeholder.</a:t>
            </a:r>
          </a:p>
          <a:p>
            <a:r>
              <a:rPr lang="en-US" dirty="0" smtClean="0"/>
              <a:t>Provided an opportunity for both parties to make presentation and interrogate each other</a:t>
            </a:r>
          </a:p>
          <a:p>
            <a:r>
              <a:rPr lang="en-US" dirty="0" smtClean="0"/>
              <a:t>First time that indigenous peoples got the opportunity to know what the government intend to address during the COPs sessions.</a:t>
            </a:r>
          </a:p>
          <a:p>
            <a:r>
              <a:rPr lang="en-US" dirty="0" smtClean="0"/>
              <a:t>Provided an opportunity to know what the government and indigenous peoples have to share in common as positions ( adaptation)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were presentations of Indigenous peoples  where the following  issues were stressed:</a:t>
            </a:r>
          </a:p>
          <a:p>
            <a:pPr lvl="1"/>
            <a:r>
              <a:rPr lang="en-US" dirty="0"/>
              <a:t>Climate variability as a reality</a:t>
            </a:r>
          </a:p>
          <a:p>
            <a:pPr lvl="1"/>
            <a:r>
              <a:rPr lang="en-US" dirty="0"/>
              <a:t>-Climate change as justification for land </a:t>
            </a:r>
            <a:r>
              <a:rPr lang="en-US" dirty="0" smtClean="0"/>
              <a:t>grabs</a:t>
            </a:r>
          </a:p>
          <a:p>
            <a:pPr lvl="1"/>
            <a:r>
              <a:rPr lang="en-US" dirty="0" smtClean="0">
                <a:effectLst/>
              </a:rPr>
              <a:t> </a:t>
            </a:r>
            <a:r>
              <a:rPr lang="en-US" dirty="0"/>
              <a:t>Prolonged droughts.</a:t>
            </a:r>
            <a:endParaRPr lang="en-US" sz="2400" dirty="0"/>
          </a:p>
          <a:p>
            <a:pPr lvl="1"/>
            <a:r>
              <a:rPr lang="en-US" dirty="0"/>
              <a:t>-Desertification.</a:t>
            </a:r>
            <a:endParaRPr lang="en-US" sz="2400" dirty="0"/>
          </a:p>
          <a:p>
            <a:pPr lvl="1"/>
            <a:r>
              <a:rPr lang="en-US" dirty="0"/>
              <a:t>-Invasive species.</a:t>
            </a:r>
            <a:endParaRPr lang="en-US" sz="2400" dirty="0"/>
          </a:p>
          <a:p>
            <a:pPr lvl="1"/>
            <a:r>
              <a:rPr lang="en-US" dirty="0"/>
              <a:t>-Drying water points.</a:t>
            </a:r>
            <a:endParaRPr lang="en-US" sz="2400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 CAME FROM INDIGENOUS 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Reality of climate change and its direct impacts to Indigenous peoples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Climate change interventions and the impacts to indigenous peoples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4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Impact of </a:t>
            </a:r>
            <a:r>
              <a:rPr lang="en-US" dirty="0" smtClean="0">
                <a:latin typeface="Calibri" charset="0"/>
                <a:ea typeface="ＭＳ Ｐゴシック" charset="0"/>
              </a:rPr>
              <a:t>climate change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nstantia" charset="0"/>
                <a:ea typeface="ＭＳ Ｐゴシック" charset="0"/>
              </a:rPr>
              <a:t>Immediate caused by 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Draught 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Deforestation 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Flood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Desertification </a:t>
            </a:r>
            <a:endParaRPr lang="en-US" dirty="0" smtClean="0">
              <a:latin typeface="Constantia" charset="0"/>
              <a:ea typeface="ＭＳ Ｐゴシック" charset="0"/>
            </a:endParaRPr>
          </a:p>
          <a:p>
            <a:pPr lvl="1"/>
            <a:r>
              <a:rPr lang="en-US" dirty="0" smtClean="0"/>
              <a:t>Invasive </a:t>
            </a:r>
            <a:r>
              <a:rPr lang="en-US" dirty="0"/>
              <a:t>species.</a:t>
            </a:r>
          </a:p>
          <a:p>
            <a:pPr lvl="1"/>
            <a:endParaRPr lang="en-US" dirty="0">
              <a:latin typeface="Constantia" charset="0"/>
              <a:ea typeface="ＭＳ Ｐゴシック" charset="0"/>
            </a:endParaRPr>
          </a:p>
          <a:p>
            <a:r>
              <a:rPr lang="en-US" dirty="0">
                <a:latin typeface="Constantia" charset="0"/>
                <a:ea typeface="ＭＳ Ｐゴシック" charset="0"/>
              </a:rPr>
              <a:t>The above causes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Food insecurity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Decline of Traditional institution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Unnecessary Mobility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Conflicts</a:t>
            </a:r>
          </a:p>
          <a:p>
            <a:pPr lvl="1"/>
            <a:r>
              <a:rPr lang="en-US" dirty="0">
                <a:latin typeface="Constantia" charset="0"/>
                <a:ea typeface="ＭＳ Ｐゴシック" charset="0"/>
              </a:rPr>
              <a:t>Loss of livestock and properties</a:t>
            </a:r>
          </a:p>
          <a:p>
            <a:pPr lvl="1"/>
            <a:endParaRPr lang="en-US" dirty="0">
              <a:latin typeface="Constantia" charset="0"/>
              <a:ea typeface="ＭＳ Ｐゴシック" charset="0"/>
            </a:endParaRPr>
          </a:p>
          <a:p>
            <a:pPr lvl="1"/>
            <a:endParaRPr lang="en-US" dirty="0">
              <a:latin typeface="Constantia" charset="0"/>
              <a:ea typeface="ＭＳ Ｐゴシック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6B2FDB9-A357-A84B-912E-9586ABE38E24}" type="slidenum">
              <a:rPr lang="en-GB" sz="1200">
                <a:solidFill>
                  <a:srgbClr val="045C75"/>
                </a:solidFill>
                <a:cs typeface="Arial" charset="0"/>
              </a:rPr>
              <a:pPr eaLnBrk="1" hangingPunct="1"/>
              <a:t>6</a:t>
            </a:fld>
            <a:endParaRPr lang="en-GB" sz="1200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8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</a:rPr>
              <a:t>Impact caused by mitigation interventions of CC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894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nstantia" charset="0"/>
                <a:ea typeface="ＭＳ Ｐゴシック" charset="0"/>
              </a:rPr>
              <a:t>Restrictive and suppressive  policies </a:t>
            </a:r>
          </a:p>
          <a:p>
            <a:r>
              <a:rPr lang="en-US" dirty="0">
                <a:latin typeface="Constantia" charset="0"/>
                <a:ea typeface="ＭＳ Ｐゴシック" charset="0"/>
              </a:rPr>
              <a:t>Inappropriate  plans and programs</a:t>
            </a:r>
          </a:p>
          <a:p>
            <a:r>
              <a:rPr lang="en-US" dirty="0">
                <a:latin typeface="Constantia" charset="0"/>
                <a:ea typeface="ＭＳ Ｐゴシック" charset="0"/>
              </a:rPr>
              <a:t>Land insecurity</a:t>
            </a:r>
          </a:p>
          <a:p>
            <a:r>
              <a:rPr lang="en-US" dirty="0">
                <a:latin typeface="Constantia" charset="0"/>
                <a:ea typeface="ＭＳ Ｐゴシック" charset="0"/>
              </a:rPr>
              <a:t>Lack of involvement</a:t>
            </a:r>
          </a:p>
          <a:p>
            <a:r>
              <a:rPr lang="en-US" dirty="0">
                <a:latin typeface="Constantia" charset="0"/>
                <a:ea typeface="ＭＳ Ｐゴシック" charset="0"/>
              </a:rPr>
              <a:t> poverty increase </a:t>
            </a:r>
          </a:p>
          <a:p>
            <a:r>
              <a:rPr lang="en-US" dirty="0">
                <a:latin typeface="Constantia" charset="0"/>
                <a:ea typeface="ＭＳ Ｐゴシック" charset="0"/>
              </a:rPr>
              <a:t>Unemployment</a:t>
            </a:r>
          </a:p>
          <a:p>
            <a:r>
              <a:rPr lang="en-US" dirty="0">
                <a:latin typeface="Constantia" charset="0"/>
                <a:ea typeface="ＭＳ Ｐゴシック" charset="0"/>
              </a:rPr>
              <a:t>Urban </a:t>
            </a:r>
            <a:r>
              <a:rPr lang="en-US" dirty="0" smtClean="0">
                <a:latin typeface="Constantia" charset="0"/>
                <a:ea typeface="ＭＳ Ｐゴシック" charset="0"/>
              </a:rPr>
              <a:t>migration</a:t>
            </a:r>
          </a:p>
          <a:p>
            <a:r>
              <a:rPr lang="en-US" dirty="0" smtClean="0"/>
              <a:t>Land conflicts </a:t>
            </a:r>
          </a:p>
          <a:p>
            <a:r>
              <a:rPr lang="en-US" dirty="0" smtClean="0"/>
              <a:t>unnecessary mobility</a:t>
            </a:r>
            <a:endParaRPr lang="en-US" dirty="0"/>
          </a:p>
          <a:p>
            <a:endParaRPr lang="en-US" dirty="0">
              <a:latin typeface="Constantia" charset="0"/>
              <a:ea typeface="ＭＳ Ｐゴシック" charset="0"/>
            </a:endParaRPr>
          </a:p>
          <a:p>
            <a:endParaRPr lang="en-US" dirty="0">
              <a:latin typeface="Constantia" charset="0"/>
              <a:ea typeface="ＭＳ Ｐゴシック" charset="0"/>
            </a:endParaRPr>
          </a:p>
          <a:p>
            <a:endParaRPr lang="en-US" dirty="0">
              <a:latin typeface="Constantia" charset="0"/>
              <a:ea typeface="ＭＳ Ｐゴシック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79F82B0-6562-124D-9BA4-9DBA7220A3A9}" type="slidenum">
              <a:rPr lang="en-GB" sz="1200">
                <a:solidFill>
                  <a:srgbClr val="045C75"/>
                </a:solidFill>
                <a:cs typeface="Arial" charset="0"/>
              </a:rPr>
              <a:pPr eaLnBrk="1" hangingPunct="1"/>
              <a:t>7</a:t>
            </a:fld>
            <a:endParaRPr lang="en-GB" sz="1200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0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of the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Indigenous peoples came out with a resolution that was submitted to the government</a:t>
            </a:r>
          </a:p>
          <a:p>
            <a:r>
              <a:rPr lang="en-US" dirty="0" smtClean="0"/>
              <a:t>The resolution provided recommendations that indigenous peoples sought to the government and to the global community.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1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massages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recognition of a human rights-based approach which respects indigenous peoples' rights in climate-change agreements and related actions</a:t>
            </a:r>
          </a:p>
          <a:p>
            <a:pPr lvl="0"/>
            <a:r>
              <a:rPr lang="en-US" dirty="0"/>
              <a:t>That in the on going ADP sessions (human rights and gender equity) under UNFCCC negotiations support indigenous peoples' rights to lands, territories and resources. </a:t>
            </a:r>
            <a:r>
              <a:rPr lang="en-US" dirty="0" smtClean="0"/>
              <a:t>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80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103</TotalTime>
  <Words>612</Words>
  <Application>Microsoft Office PowerPoint</Application>
  <PresentationFormat>Affichage à l'écran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Breeze</vt:lpstr>
      <vt:lpstr>Indigenous Peoples Dialogue on Climate Change for COP 21 </vt:lpstr>
      <vt:lpstr>Dialogue on Indigenous People</vt:lpstr>
      <vt:lpstr>What was Unique about it </vt:lpstr>
      <vt:lpstr>What were discussed</vt:lpstr>
      <vt:lpstr>TWO ISSUES CAME FROM INDIGENOUS PEOPLES</vt:lpstr>
      <vt:lpstr>Impact of climate change</vt:lpstr>
      <vt:lpstr>Impact caused by mitigation interventions of CC</vt:lpstr>
      <vt:lpstr>Outcome of the consultation</vt:lpstr>
      <vt:lpstr>Priority massages and recommendations</vt:lpstr>
      <vt:lpstr>Priority massages and recommendations</vt:lpstr>
      <vt:lpstr>Priority massages and recommendations</vt:lpstr>
      <vt:lpstr>Priority massages and recommendations</vt:lpstr>
      <vt:lpstr>Priority massages and recommendations</vt:lpstr>
      <vt:lpstr>Priority massages and recommendations</vt:lpstr>
    </vt:vector>
  </TitlesOfParts>
  <Company>PINGOs Forum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Indigenous Peoples Dialogue on Climate Change for COP 21t TANZANIA DIALOGUE</dc:title>
  <dc:creator>Edward Porokwa</dc:creator>
  <cp:lastModifiedBy>Micro</cp:lastModifiedBy>
  <cp:revision>10</cp:revision>
  <dcterms:created xsi:type="dcterms:W3CDTF">2015-12-02T16:50:55Z</dcterms:created>
  <dcterms:modified xsi:type="dcterms:W3CDTF">2015-12-03T09:46:51Z</dcterms:modified>
</cp:coreProperties>
</file>